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87" r:id="rId2"/>
    <p:sldId id="338" r:id="rId3"/>
    <p:sldId id="350" r:id="rId4"/>
    <p:sldId id="351" r:id="rId5"/>
    <p:sldId id="352" r:id="rId6"/>
    <p:sldId id="353" r:id="rId7"/>
    <p:sldId id="354" r:id="rId8"/>
    <p:sldId id="342" r:id="rId9"/>
    <p:sldId id="358" r:id="rId10"/>
    <p:sldId id="365" r:id="rId11"/>
    <p:sldId id="343" r:id="rId12"/>
    <p:sldId id="3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17" autoAdjust="0"/>
  </p:normalViewPr>
  <p:slideViewPr>
    <p:cSldViewPr snapToGrid="0">
      <p:cViewPr varScale="1">
        <p:scale>
          <a:sx n="55" d="100"/>
          <a:sy n="55" d="100"/>
        </p:scale>
        <p:origin x="10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fghfgfgh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425FAB-D304-4813-AE94-13AE7A0CF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fghfgfgh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3EE130-081F-4CD6-96F5-EAE32F075D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202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2E2BD7-5821-47B1-9407-A88AE6C7107E}" type="slidenum">
              <a:rPr lang="en-GB" sz="1300"/>
              <a:pPr algn="r" eaLnBrk="1" hangingPunct="1">
                <a:spcBef>
                  <a:spcPct val="0"/>
                </a:spcBef>
              </a:pPr>
              <a:t>1</a:t>
            </a:fld>
            <a:endParaRPr lang="en-GB" sz="1300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8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1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2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3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2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6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4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27196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284788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74157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61985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52413"/>
            <a:ext cx="213042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52413"/>
            <a:ext cx="6242050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364426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0038" y="252413"/>
            <a:ext cx="85201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489075"/>
            <a:ext cx="4186238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489075"/>
            <a:ext cx="4186237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5275" y="3721100"/>
            <a:ext cx="4186238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3721100"/>
            <a:ext cx="4186237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32993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52413"/>
            <a:ext cx="85201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429134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252381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21247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44032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338777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182316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247903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427019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</p:spTree>
    <p:extLst>
      <p:ext uri="{BB962C8B-B14F-4D97-AF65-F5344CB8AC3E}">
        <p14:creationId xmlns:p14="http://schemas.microsoft.com/office/powerpoint/2010/main" val="294307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Basic Sciences &amp; Humanities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5241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smtClean="0"/>
              <a:t>Page </a:t>
            </a:r>
            <a:r>
              <a:rPr lang="de-DE" sz="1000" smtClean="0">
                <a:sym typeface="Wingdings" panose="05000000000000000000" pitchFamily="2" charset="2"/>
              </a:rPr>
              <a:t></a:t>
            </a:r>
            <a:r>
              <a:rPr lang="de-DE" sz="1000" smtClean="0"/>
              <a:t> </a:t>
            </a:r>
            <a:fld id="{99C3F82F-6658-45B2-8613-2E1CA967231A}" type="slidenum">
              <a:rPr lang="de-DE" sz="1000" smtClean="0"/>
              <a:pPr eaLnBrk="1" hangingPunct="1">
                <a:defRPr/>
              </a:pPr>
              <a:t>‹#›</a:t>
            </a:fld>
            <a:endParaRPr lang="de-DE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165100"/>
            <a:ext cx="9144000" cy="3252788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bg1"/>
                </a:solidFill>
              </a:rPr>
              <a:t>Report on Activites </a:t>
            </a:r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from 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04-05-2020 to 31-05-2020</a:t>
            </a: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DEPARTMENT OF BASIC SCIENCES &amp; HUMANITIES</a:t>
            </a:r>
            <a:r>
              <a:rPr lang="en-US" sz="4400" smtClean="0">
                <a:solidFill>
                  <a:schemeClr val="bg1"/>
                </a:solidFill>
              </a:rPr>
              <a:t/>
            </a:r>
            <a:br>
              <a:rPr lang="en-US" sz="4400" smtClean="0">
                <a:solidFill>
                  <a:schemeClr val="bg1"/>
                </a:solidFill>
              </a:rPr>
            </a:br>
            <a:endParaRPr lang="en-US" noProof="1" smtClean="0">
              <a:solidFill>
                <a:schemeClr val="bg1"/>
              </a:solidFill>
            </a:endParaRP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5953125" y="5387975"/>
          <a:ext cx="28765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5387975"/>
                        <a:ext cx="287655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36550" y="5468938"/>
            <a:ext cx="373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i="1"/>
              <a:t>Presented by</a:t>
            </a:r>
          </a:p>
          <a:p>
            <a:pPr algn="ctr"/>
            <a:r>
              <a:rPr lang="en-US" b="1"/>
              <a:t>Dr. Antony V. Varghese</a:t>
            </a:r>
          </a:p>
          <a:p>
            <a:pPr algn="ctr"/>
            <a:r>
              <a:rPr lang="en-US" b="1"/>
              <a:t>Head of the Department</a:t>
            </a:r>
          </a:p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498600"/>
          <a:ext cx="9144000" cy="3487738"/>
        </p:xfrm>
        <a:graphic>
          <a:graphicData uri="http://schemas.openxmlformats.org/drawingml/2006/table">
            <a:tbl>
              <a:tblPr/>
              <a:tblGrid>
                <a:gridCol w="764409"/>
                <a:gridCol w="1676981"/>
                <a:gridCol w="4624995"/>
                <a:gridCol w="2077615"/>
              </a:tblGrid>
              <a:tr h="678222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Faculty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Agency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37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Ramkumar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P.B.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2222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2222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Impact of Digital advertising on Online platforms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Facebook Project </a:t>
                      </a:r>
                      <a:r>
                        <a:rPr lang="en-US" sz="1600" b="0" dirty="0" smtClean="0">
                          <a:solidFill>
                            <a:srgbClr val="2222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Submission ID #: 281419232996975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972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Sujith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S.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of the effectiveness of yoga in boosting creativity and viral immunity in early adolescence using hybrid techniques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DST - SATYAM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3577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Title 1"/>
          <p:cNvSpPr>
            <a:spLocks noGrp="1"/>
          </p:cNvSpPr>
          <p:nvPr>
            <p:ph type="title"/>
          </p:nvPr>
        </p:nvSpPr>
        <p:spPr>
          <a:xfrm>
            <a:off x="134938" y="238125"/>
            <a:ext cx="8520112" cy="647700"/>
          </a:xfrm>
        </p:spPr>
        <p:txBody>
          <a:bodyPr/>
          <a:lstStyle/>
          <a:p>
            <a:r>
              <a:rPr lang="en-US" sz="3200" smtClean="0"/>
              <a:t>Research projects proposed / submitted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Involvement in Covid19 related activities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2347913"/>
            <a:ext cx="9144000" cy="714375"/>
          </a:xfrm>
        </p:spPr>
        <p:txBody>
          <a:bodyPr/>
          <a:lstStyle/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Sr. Alphonsa Thomas involved in arranging </a:t>
            </a:r>
            <a:r>
              <a:rPr lang="en-US" sz="2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Quarantine centre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5605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Department of Basic Sciences &amp; Humanities</a:t>
            </a:r>
            <a:endParaRPr lang="en-US"/>
          </a:p>
        </p:txBody>
      </p:sp>
      <p:pic>
        <p:nvPicPr>
          <p:cNvPr id="27651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4622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738313"/>
            <a:ext cx="4445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2588" y="2228850"/>
            <a:ext cx="6100762" cy="28336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Academics Activities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/ Research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Covid19 Related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ctivities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9219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5675"/>
          </a:xfrm>
        </p:spPr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br>
              <a:rPr lang="en-US" sz="2000" smtClean="0"/>
            </a:br>
            <a:r>
              <a:rPr lang="en-US" sz="2800" smtClean="0"/>
              <a:t>-</a:t>
            </a:r>
            <a:r>
              <a:rPr lang="en-US" sz="2400" u="sng" smtClean="0"/>
              <a:t>Semester 2</a:t>
            </a:r>
            <a:endParaRPr lang="en-US" sz="3600" u="sng" smtClean="0"/>
          </a:p>
        </p:txBody>
      </p:sp>
      <p:pic>
        <p:nvPicPr>
          <p:cNvPr id="9221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4848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264"/>
                <a:gridCol w="1056205"/>
                <a:gridCol w="2728531"/>
                <a:gridCol w="2288445"/>
                <a:gridCol w="2283555"/>
              </a:tblGrid>
              <a:tr h="1029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Sl. 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 </a:t>
                      </a:r>
                      <a:r>
                        <a:rPr lang="en-US" sz="1800" dirty="0" smtClean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 of Online </a:t>
                      </a:r>
                      <a:r>
                        <a:rPr lang="en-US" sz="1800" dirty="0" smtClean="0">
                          <a:effectLst/>
                        </a:rPr>
                        <a:t>Classes Conducted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Remarks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28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MAT102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Vector Calculus, Differential Equations and Transforms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Completed the </a:t>
                      </a:r>
                      <a:r>
                        <a:rPr lang="en-US" sz="1800" dirty="0" smtClean="0">
                          <a:effectLst/>
                        </a:rPr>
                        <a:t>syllabus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Revision</a:t>
                      </a:r>
                      <a:r>
                        <a:rPr lang="en-US" sz="1800" baseline="0" dirty="0" smtClean="0">
                          <a:effectLst/>
                        </a:rPr>
                        <a:t> and additional problems given as assignment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PHT100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Engineering Physics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Completed</a:t>
                      </a:r>
                      <a:r>
                        <a:rPr lang="en-US" sz="1800" baseline="0" dirty="0" smtClean="0">
                          <a:effectLst/>
                        </a:rPr>
                        <a:t> the syllabus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Tests and Viva conducted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9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CYT100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Engineering Chemistry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Four modules </a:t>
                      </a:r>
                      <a:r>
                        <a:rPr lang="en-US" sz="1800" dirty="0" smtClean="0">
                          <a:effectLst/>
                        </a:rPr>
                        <a:t>completed,</a:t>
                      </a:r>
                      <a:r>
                        <a:rPr lang="en-US" sz="1800" baseline="0" dirty="0" smtClean="0">
                          <a:effectLst/>
                        </a:rPr>
                        <a:t> 5</a:t>
                      </a:r>
                      <a:r>
                        <a:rPr lang="en-US" sz="1800" baseline="30000" dirty="0" smtClean="0">
                          <a:effectLst/>
                        </a:rPr>
                        <a:t>th</a:t>
                      </a:r>
                      <a:r>
                        <a:rPr lang="en-US" sz="1800" baseline="0" dirty="0" smtClean="0">
                          <a:effectLst/>
                        </a:rPr>
                        <a:t> module going 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Completion of </a:t>
                      </a:r>
                      <a:r>
                        <a:rPr lang="en-US" sz="1800" dirty="0" smtClean="0">
                          <a:effectLst/>
                        </a:rPr>
                        <a:t>part of 5</a:t>
                      </a:r>
                      <a:r>
                        <a:rPr lang="en-US" sz="1800" baseline="30000" dirty="0" smtClean="0">
                          <a:effectLst/>
                        </a:rPr>
                        <a:t>th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module and revision is pending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0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HUN102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Professional Communications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Completed</a:t>
                      </a:r>
                      <a:r>
                        <a:rPr lang="en-US" sz="1800" baseline="0" dirty="0" smtClean="0">
                          <a:effectLst/>
                        </a:rPr>
                        <a:t> the Syllabus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assignments given &amp; revision going 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 </a:t>
            </a:r>
            <a:br>
              <a:rPr lang="en-US" sz="2000" smtClean="0"/>
            </a:br>
            <a:r>
              <a:rPr lang="en-US" sz="2800" smtClean="0"/>
              <a:t>– </a:t>
            </a:r>
            <a:r>
              <a:rPr lang="en-US" sz="2800" u="sng" smtClean="0"/>
              <a:t>Semester 4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1268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335088"/>
          <a:ext cx="9143999" cy="5070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263"/>
                <a:gridCol w="1408273"/>
                <a:gridCol w="3290863"/>
                <a:gridCol w="1828800"/>
                <a:gridCol w="1828800"/>
              </a:tblGrid>
              <a:tr h="1290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Sl. 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 </a:t>
                      </a:r>
                      <a:r>
                        <a:rPr lang="en-US" sz="1800" dirty="0" smtClean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 of Online </a:t>
                      </a:r>
                      <a:r>
                        <a:rPr lang="en-US" sz="1800" dirty="0" smtClean="0">
                          <a:effectLst/>
                        </a:rPr>
                        <a:t>Classes Conducted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Remarks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7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MA202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Probability Distributions , Transforms and Numerical Method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Completed the syllabus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More assignments given/</a:t>
                      </a:r>
                      <a:r>
                        <a:rPr lang="en-US" sz="1800" baseline="0" dirty="0" smtClean="0">
                          <a:effectLst/>
                        </a:rPr>
                        <a:t> Tests conducted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43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MA204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Probability, Random Process and Numerical </a:t>
                      </a:r>
                      <a:r>
                        <a:rPr lang="en-US" sz="1800" kern="1200" dirty="0" smtClean="0">
                          <a:effectLst/>
                        </a:rPr>
                        <a:t>Methods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Completed the Syllabus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More assignments given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7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HS210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Life Skills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Completed the syllabus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0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HS200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Business Economics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Completed</a:t>
                      </a:r>
                      <a:r>
                        <a:rPr lang="en-US" sz="1800" baseline="0" dirty="0" smtClean="0">
                          <a:effectLst/>
                        </a:rPr>
                        <a:t> the syllabus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More assignments given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3315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</p:spPr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</a:t>
            </a:r>
            <a:br>
              <a:rPr lang="en-US" sz="2000" smtClean="0"/>
            </a:br>
            <a:r>
              <a:rPr lang="en-US" sz="2800" u="sng" smtClean="0"/>
              <a:t>-Semester 6 </a:t>
            </a:r>
            <a:endParaRPr lang="en-US" sz="4000" u="sng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2036763"/>
          <a:ext cx="9143999" cy="160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265"/>
                <a:gridCol w="1408273"/>
                <a:gridCol w="2904565"/>
                <a:gridCol w="2215096"/>
                <a:gridCol w="1828800"/>
              </a:tblGrid>
              <a:tr h="1016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Sl. 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 </a:t>
                      </a:r>
                      <a:r>
                        <a:rPr lang="en-US" sz="1800" dirty="0" smtClean="0">
                          <a:effectLst/>
                        </a:rPr>
                        <a:t>Code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 of Online </a:t>
                      </a:r>
                      <a:r>
                        <a:rPr lang="en-US" sz="1800" dirty="0" smtClean="0">
                          <a:effectLst/>
                        </a:rPr>
                        <a:t>Classes Conducted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Remarks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7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HS300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Principles of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Completed the syllabus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Revision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5363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B.Tech. courses offered</a:t>
            </a:r>
            <a:br>
              <a:rPr lang="en-US" sz="2000" smtClean="0"/>
            </a:br>
            <a:r>
              <a:rPr lang="en-US" sz="2800" smtClean="0"/>
              <a:t>- Semester 8 – Elective Courses</a:t>
            </a:r>
            <a:endParaRPr lang="en-US" sz="400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228725"/>
          <a:ext cx="9143999" cy="498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264"/>
                <a:gridCol w="1408273"/>
                <a:gridCol w="3290862"/>
                <a:gridCol w="1828800"/>
                <a:gridCol w="1828800"/>
              </a:tblGrid>
              <a:tr h="880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" algn="ctr"/>
                        </a:tabLst>
                      </a:pPr>
                      <a:r>
                        <a:rPr lang="en-US" sz="1800" dirty="0">
                          <a:effectLst/>
                        </a:rPr>
                        <a:t>	Sl. 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 </a:t>
                      </a:r>
                      <a:r>
                        <a:rPr lang="en-US" sz="1800" dirty="0" smtClean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Status of Online </a:t>
                      </a:r>
                      <a:r>
                        <a:rPr lang="en-US" sz="1800" dirty="0" smtClean="0">
                          <a:effectLst/>
                        </a:rPr>
                        <a:t>Classes Conducted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Remarks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4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CS462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Fuzzy Set Theory &amp; Applications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Completed the syllabus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online classes</a:t>
                      </a:r>
                      <a:r>
                        <a:rPr lang="en-US" sz="1800" baseline="0" dirty="0" smtClean="0">
                          <a:effectLst/>
                        </a:rPr>
                        <a:t> conducted and 1 assignment given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4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MA484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Operation Research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Completed the Syllabus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 assignments given through </a:t>
                      </a:r>
                      <a:r>
                        <a:rPr lang="en-US" sz="1800" dirty="0" err="1" smtClean="0">
                          <a:effectLst/>
                        </a:rPr>
                        <a:t>WhatsApp</a:t>
                      </a:r>
                      <a:r>
                        <a:rPr lang="en-US" sz="1800" dirty="0" smtClean="0">
                          <a:effectLst/>
                        </a:rPr>
                        <a:t> group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0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MA486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Advanced Numerical Computation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Completed the Syllabus 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class conducted on Google meet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0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MA482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Applied linear algebra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Completed the Syllabus 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 assignments</a:t>
                      </a:r>
                      <a:r>
                        <a:rPr lang="en-US" sz="1800" baseline="0" dirty="0" smtClean="0">
                          <a:effectLst/>
                        </a:rPr>
                        <a:t> given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7411" name="Object 18"/>
          <p:cNvGraphicFramePr>
            <a:graphicFrameLocks noChangeAspect="1"/>
          </p:cNvGraphicFramePr>
          <p:nvPr/>
        </p:nvGraphicFramePr>
        <p:xfrm>
          <a:off x="7450138" y="6143625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6143625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4775" cy="1025525"/>
          </a:xfrm>
        </p:spPr>
        <p:txBody>
          <a:bodyPr/>
          <a:lstStyle/>
          <a:p>
            <a:r>
              <a:rPr lang="en-US" sz="3200" smtClean="0"/>
              <a:t>Academic Activities – </a:t>
            </a:r>
            <a:r>
              <a:rPr lang="en-US" sz="2000" smtClean="0"/>
              <a:t>Online </a:t>
            </a:r>
            <a:r>
              <a:rPr lang="en-US" sz="1800" smtClean="0"/>
              <a:t>Ph.D, </a:t>
            </a:r>
            <a:r>
              <a:rPr lang="en-US" sz="2000" smtClean="0"/>
              <a:t>courses</a:t>
            </a:r>
            <a:r>
              <a:rPr lang="en-US" sz="1800" smtClean="0"/>
              <a:t> </a:t>
            </a:r>
            <a:r>
              <a:rPr lang="en-US" sz="2000" smtClean="0"/>
              <a:t>offered</a:t>
            </a:r>
            <a:br>
              <a:rPr lang="en-US" sz="2000" smtClean="0"/>
            </a:br>
            <a:r>
              <a:rPr lang="en-US" sz="2000" smtClean="0"/>
              <a:t> </a:t>
            </a:r>
            <a:endParaRPr lang="en-US" sz="32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954213"/>
          <a:ext cx="9143999" cy="3227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264"/>
                <a:gridCol w="1408273"/>
                <a:gridCol w="3290862"/>
                <a:gridCol w="1828800"/>
                <a:gridCol w="1828800"/>
              </a:tblGrid>
              <a:tr h="107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Sl. 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Course </a:t>
                      </a:r>
                      <a:r>
                        <a:rPr lang="en-US" sz="1800" dirty="0" smtClean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Status of Online classes conducted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Remarks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06DM8001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Introduction to Dynamical Systems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Completed the syllabus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Doubts</a:t>
                      </a:r>
                      <a:r>
                        <a:rPr lang="en-US" sz="1800" baseline="0" dirty="0" smtClean="0">
                          <a:effectLst/>
                        </a:rPr>
                        <a:t> Cleared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06DM8004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to Dynamical Systems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Completed the syllabus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 Doubts Cleared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41288"/>
            <a:ext cx="8820150" cy="842962"/>
          </a:xfrm>
        </p:spPr>
        <p:txBody>
          <a:bodyPr/>
          <a:lstStyle/>
          <a:p>
            <a:r>
              <a:rPr lang="en-US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Online courses/FDPs/Lectures/Webinars etc. attended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89075"/>
          <a:ext cx="9144000" cy="454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Programme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Count</a:t>
                      </a:r>
                      <a:endParaRPr lang="en-US" sz="2400" dirty="0"/>
                    </a:p>
                  </a:txBody>
                  <a:tcPr anchor="ctr"/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Webinar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 anchor="ctr"/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Coursera</a:t>
                      </a:r>
                      <a:r>
                        <a:rPr lang="en-US" sz="2400" baseline="0" dirty="0" smtClean="0"/>
                        <a:t> / edX.org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</a:tr>
              <a:tr h="11663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Online courses &amp; FDP through </a:t>
                      </a:r>
                      <a:r>
                        <a:rPr lang="en-US" sz="2400" dirty="0" err="1" smtClean="0"/>
                        <a:t>Swayam</a:t>
                      </a:r>
                      <a:r>
                        <a:rPr lang="en-US" sz="2400" dirty="0" smtClean="0"/>
                        <a:t>/NPTL/IIT </a:t>
                      </a:r>
                      <a:r>
                        <a:rPr lang="en-US" sz="2400" dirty="0" err="1" smtClean="0"/>
                        <a:t>etc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anchor="ctr"/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STTP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Symposium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Calibri" panose="020F0502020204030204" pitchFamily="34" charset="0"/>
                <a:ea typeface="Calibri" panose="020F0502020204030204" pitchFamily="34" charset="0"/>
                <a:cs typeface="Kartika"/>
              </a:rPr>
              <a:t>Research papers communicated </a:t>
            </a:r>
            <a:endParaRPr lang="en-US" sz="3200" smtClean="0">
              <a:ea typeface="Calibri" panose="020F0502020204030204" pitchFamily="34" charset="0"/>
              <a:cs typeface="Kartika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1323975"/>
          <a:ext cx="9144000" cy="4710114"/>
        </p:xfrm>
        <a:graphic>
          <a:graphicData uri="http://schemas.openxmlformats.org/drawingml/2006/table">
            <a:tbl>
              <a:tblPr/>
              <a:tblGrid>
                <a:gridCol w="764409"/>
                <a:gridCol w="1676981"/>
                <a:gridCol w="4624995"/>
                <a:gridCol w="2077615"/>
              </a:tblGrid>
              <a:tr h="667782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No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Faculty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Journal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40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Anju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C.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Tuning morphological and dielectric performance of a hybrid PANI-metal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nanocomposite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p-TSA/binary transition metal compounds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molecular structure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894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Binu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R.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Neutrosophic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exact sequence of an R-module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of Algebra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953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Binu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R.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chapter for the book "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Neutrosophic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theory in Decision Making and Operations Research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Springer (Accepted)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953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Dr.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Vinodkumar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P.B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Communicated 2 papers 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Waiting for review report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32038" y="6391275"/>
            <a:ext cx="4451350" cy="334963"/>
          </a:xfrm>
        </p:spPr>
        <p:txBody>
          <a:bodyPr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</a:rPr>
              <a:t>Department of Basic Sciences &amp; Humanities</a:t>
            </a:r>
          </a:p>
        </p:txBody>
      </p:sp>
      <p:graphicFrame>
        <p:nvGraphicFramePr>
          <p:cNvPr id="21540" name="Object 18"/>
          <p:cNvGraphicFramePr>
            <a:graphicFrameLocks noChangeAspect="1"/>
          </p:cNvGraphicFramePr>
          <p:nvPr/>
        </p:nvGraphicFramePr>
        <p:xfrm>
          <a:off x="7494588" y="6034088"/>
          <a:ext cx="1544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Bitmap Image" r:id="rId4" imgW="9431066" imgH="4172532" progId="Paint.Picture">
                  <p:embed/>
                </p:oleObj>
              </mc:Choice>
              <mc:Fallback>
                <p:oleObj name="Bitmap Image" r:id="rId4" imgW="9431066" imgH="417253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6034088"/>
                        <a:ext cx="15446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4855</TotalTime>
  <Words>550</Words>
  <Application>Microsoft Office PowerPoint</Application>
  <PresentationFormat>On-screen Show (4:3)</PresentationFormat>
  <Paragraphs>185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Wingdings</vt:lpstr>
      <vt:lpstr>Calibri</vt:lpstr>
      <vt:lpstr>Times New Roman</vt:lpstr>
      <vt:lpstr>Kartika</vt:lpstr>
      <vt:lpstr>Helvetica</vt:lpstr>
      <vt:lpstr>Cambria</vt:lpstr>
      <vt:lpstr>Standarddesign</vt:lpstr>
      <vt:lpstr>Paintbrush Picture</vt:lpstr>
      <vt:lpstr>Report on Activites  from  04-05-2020 to 31-05-2020  DEPARTMENT OF BASIC SCIENCES &amp; HUMANITIES </vt:lpstr>
      <vt:lpstr>Contents</vt:lpstr>
      <vt:lpstr>Academic Activities – Online B.Tech. courses offered  -Semester 2</vt:lpstr>
      <vt:lpstr>Academic Activities – Online B.Tech. courses offered  – Semester 4 </vt:lpstr>
      <vt:lpstr>Academic Activities – Online B.Tech. courses offered -Semester 6 </vt:lpstr>
      <vt:lpstr>Academic Activities – Online B.Tech. courses offered - Semester 8 – Elective Courses</vt:lpstr>
      <vt:lpstr>Academic Activities – Online Ph.D, courses offered  </vt:lpstr>
      <vt:lpstr>Number of Online courses/FDPs/Lectures/Webinars etc. attended</vt:lpstr>
      <vt:lpstr>Research papers communicated </vt:lpstr>
      <vt:lpstr>Research projects proposed / submitted</vt:lpstr>
      <vt:lpstr>Involvement in Covid19 related activities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dell</dc:creator>
  <dc:description>PresentationLoad.com</dc:description>
  <cp:lastModifiedBy>dell</cp:lastModifiedBy>
  <cp:revision>595</cp:revision>
  <dcterms:created xsi:type="dcterms:W3CDTF">2007-11-27T23:54:21Z</dcterms:created>
  <dcterms:modified xsi:type="dcterms:W3CDTF">2020-07-05T16:10:37Z</dcterms:modified>
</cp:coreProperties>
</file>