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63" r:id="rId2"/>
    <p:sldId id="257" r:id="rId3"/>
    <p:sldId id="258" r:id="rId4"/>
    <p:sldId id="261" r:id="rId5"/>
    <p:sldId id="259" r:id="rId6"/>
    <p:sldId id="260" r:id="rId7"/>
    <p:sldId id="264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61" autoAdjust="0"/>
    <p:restoredTop sz="94660"/>
  </p:normalViewPr>
  <p:slideViewPr>
    <p:cSldViewPr snapToGrid="0">
      <p:cViewPr varScale="1">
        <p:scale>
          <a:sx n="86" d="100"/>
          <a:sy n="86" d="100"/>
        </p:scale>
        <p:origin x="14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2B316D-E79E-4ACB-B091-6D1CD8E86C49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859801-E1C3-4BB3-95B7-FBA95477C2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4355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083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Welcome</a:t>
            </a:r>
            <a:endParaRPr lang="en-IN" smtClean="0"/>
          </a:p>
        </p:txBody>
      </p:sp>
      <p:sp>
        <p:nvSpPr>
          <p:cNvPr id="72397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D56EF6B-E921-43C2-A788-43E094DD8AD4}" type="slidenum">
              <a:rPr lang="en-IN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</a:t>
            </a:fld>
            <a:endParaRPr lang="en-IN" smtClean="0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036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DC404-6F51-4551-9161-A3C6055272EE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352D2-5489-473B-B2A2-9EE8CA007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6488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DC404-6F51-4551-9161-A3C6055272EE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352D2-5489-473B-B2A2-9EE8CA007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1141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DC404-6F51-4551-9161-A3C6055272EE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352D2-5489-473B-B2A2-9EE8CA007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6951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DC404-6F51-4551-9161-A3C6055272EE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352D2-5489-473B-B2A2-9EE8CA007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171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DC404-6F51-4551-9161-A3C6055272EE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352D2-5489-473B-B2A2-9EE8CA007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2147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DC404-6F51-4551-9161-A3C6055272EE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352D2-5489-473B-B2A2-9EE8CA007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03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DC404-6F51-4551-9161-A3C6055272EE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352D2-5489-473B-B2A2-9EE8CA007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1145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DC404-6F51-4551-9161-A3C6055272EE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352D2-5489-473B-B2A2-9EE8CA007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458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DC404-6F51-4551-9161-A3C6055272EE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352D2-5489-473B-B2A2-9EE8CA007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2963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DC404-6F51-4551-9161-A3C6055272EE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352D2-5489-473B-B2A2-9EE8CA007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2483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ADC404-6F51-4551-9161-A3C6055272EE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6352D2-5489-473B-B2A2-9EE8CA007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3614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ADC404-6F51-4551-9161-A3C6055272EE}" type="datetimeFigureOut">
              <a:rPr lang="en-US" smtClean="0"/>
              <a:t>4/22/2020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6352D2-5489-473B-B2A2-9EE8CA007E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874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eg"/><Relationship Id="rId3" Type="http://schemas.openxmlformats.org/officeDocument/2006/relationships/audio" Target="../media/media1.m4a"/><Relationship Id="rId7" Type="http://schemas.openxmlformats.org/officeDocument/2006/relationships/image" Target="../media/image1.png"/><Relationship Id="rId2" Type="http://schemas.microsoft.com/office/2007/relationships/media" Target="../media/media1.m4a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3.png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67"/>
          <p:cNvGraphicFramePr>
            <a:graphicFrameLocks noChangeAspect="1"/>
          </p:cNvGraphicFramePr>
          <p:nvPr>
            <p:extLst/>
          </p:nvPr>
        </p:nvGraphicFramePr>
        <p:xfrm>
          <a:off x="1127052" y="0"/>
          <a:ext cx="2920023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Bitmap Image" r:id="rId6" imgW="9431066" imgH="4172532" progId="PBrush">
                  <p:embed/>
                </p:oleObj>
              </mc:Choice>
              <mc:Fallback>
                <p:oleObj name="Bitmap Image" r:id="rId6" imgW="9431066" imgH="4172532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27052" y="0"/>
                        <a:ext cx="2920023" cy="14478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5521FBFB-3ED3-43DF-953A-E35C747AD26E}" type="datetime1">
              <a:rPr lang="en-US" smtClean="0"/>
              <a:t>4/22/2020</a:t>
            </a:fld>
            <a:endParaRPr lang="en-IN"/>
          </a:p>
        </p:txBody>
      </p:sp>
      <p:sp>
        <p:nvSpPr>
          <p:cNvPr id="1031" name="Rectangle 9"/>
          <p:cNvSpPr txBox="1">
            <a:spLocks noChangeArrowheads="1"/>
          </p:cNvSpPr>
          <p:nvPr/>
        </p:nvSpPr>
        <p:spPr bwMode="auto">
          <a:xfrm>
            <a:off x="1127052" y="1380762"/>
            <a:ext cx="997085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</a:pPr>
            <a:r>
              <a:rPr lang="en-US" sz="4800" b="1" dirty="0">
                <a:solidFill>
                  <a:srgbClr val="800000"/>
                </a:solidFill>
                <a:latin typeface="Garamond" pitchFamily="18" charset="0"/>
              </a:rPr>
              <a:t/>
            </a:r>
            <a:br>
              <a:rPr lang="en-US" sz="4800" b="1" dirty="0">
                <a:solidFill>
                  <a:srgbClr val="800000"/>
                </a:solidFill>
                <a:latin typeface="Garamond" pitchFamily="18" charset="0"/>
              </a:rPr>
            </a:br>
            <a:r>
              <a:rPr lang="en-US" sz="4400" b="1" dirty="0">
                <a:solidFill>
                  <a:srgbClr val="800000"/>
                </a:solidFill>
                <a:latin typeface="Garamond" pitchFamily="18" charset="0"/>
              </a:rPr>
              <a:t>Electronics and Communication</a:t>
            </a:r>
            <a:br>
              <a:rPr lang="en-US" sz="4400" b="1" dirty="0">
                <a:solidFill>
                  <a:srgbClr val="800000"/>
                </a:solidFill>
                <a:latin typeface="Garamond" pitchFamily="18" charset="0"/>
              </a:rPr>
            </a:br>
            <a:r>
              <a:rPr lang="en-US" sz="4400" b="1" dirty="0">
                <a:solidFill>
                  <a:srgbClr val="800000"/>
                </a:solidFill>
                <a:latin typeface="Garamond" pitchFamily="18" charset="0"/>
              </a:rPr>
              <a:t>Engineering</a:t>
            </a:r>
            <a:r>
              <a:rPr lang="en-US" sz="4800" b="1" dirty="0">
                <a:solidFill>
                  <a:srgbClr val="800000"/>
                </a:solidFill>
                <a:latin typeface="Garamond" pitchFamily="18" charset="0"/>
              </a:rPr>
              <a:t/>
            </a:r>
            <a:br>
              <a:rPr lang="en-US" sz="4800" b="1" dirty="0">
                <a:solidFill>
                  <a:srgbClr val="800000"/>
                </a:solidFill>
                <a:latin typeface="Garamond" pitchFamily="18" charset="0"/>
              </a:rPr>
            </a:br>
            <a:endParaRPr lang="en-US" sz="4800" noProof="1">
              <a:solidFill>
                <a:srgbClr val="800000"/>
              </a:solidFill>
              <a:latin typeface="Garamond" pitchFamily="18" charset="0"/>
            </a:endParaRPr>
          </a:p>
        </p:txBody>
      </p:sp>
      <p:sp>
        <p:nvSpPr>
          <p:cNvPr id="1032" name="Rectangle 10"/>
          <p:cNvSpPr>
            <a:spLocks noChangeArrowheads="1"/>
          </p:cNvSpPr>
          <p:nvPr/>
        </p:nvSpPr>
        <p:spPr bwMode="auto">
          <a:xfrm>
            <a:off x="7010401" y="4038600"/>
            <a:ext cx="408750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800000"/>
                </a:solidFill>
                <a:latin typeface="Garamond" pitchFamily="18" charset="0"/>
              </a:rPr>
              <a:t>Dr</a:t>
            </a:r>
            <a:r>
              <a:rPr lang="en-US" sz="2000" b="1" dirty="0">
                <a:solidFill>
                  <a:srgbClr val="800000"/>
                </a:solidFill>
                <a:latin typeface="Garamond" pitchFamily="18" charset="0"/>
              </a:rPr>
              <a:t>. </a:t>
            </a:r>
            <a:r>
              <a:rPr lang="en-US" sz="2000" b="1" dirty="0" err="1">
                <a:solidFill>
                  <a:srgbClr val="800000"/>
                </a:solidFill>
                <a:latin typeface="Garamond" pitchFamily="18" charset="0"/>
              </a:rPr>
              <a:t>Jobin</a:t>
            </a:r>
            <a:r>
              <a:rPr lang="en-US" sz="2000" b="1" dirty="0">
                <a:solidFill>
                  <a:srgbClr val="800000"/>
                </a:solidFill>
                <a:latin typeface="Garamond" pitchFamily="18" charset="0"/>
              </a:rPr>
              <a:t> K Antony</a:t>
            </a:r>
            <a:r>
              <a:rPr lang="en-US" sz="2000" b="1" dirty="0" smtClean="0">
                <a:solidFill>
                  <a:srgbClr val="800000"/>
                </a:solidFill>
                <a:latin typeface="Garamond" pitchFamily="18" charset="0"/>
              </a:rPr>
              <a:t>, </a:t>
            </a:r>
            <a:r>
              <a:rPr lang="en-US" sz="2000" b="1" dirty="0" err="1" smtClean="0">
                <a:solidFill>
                  <a:srgbClr val="800000"/>
                </a:solidFill>
                <a:latin typeface="Garamond" pitchFamily="18" charset="0"/>
              </a:rPr>
              <a:t>HoD</a:t>
            </a:r>
            <a:endParaRPr lang="en-US" sz="3200" b="1" dirty="0">
              <a:solidFill>
                <a:srgbClr val="800000"/>
              </a:solidFill>
              <a:latin typeface="Garamond" pitchFamily="18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Dept. of Electronics &amp; Communication</a:t>
            </a:r>
            <a:endParaRPr lang="en-US"/>
          </a:p>
        </p:txBody>
      </p:sp>
      <p:pic>
        <p:nvPicPr>
          <p:cNvPr id="8" name="Picture 7" descr="http://nirmalinfopark.info/gallery/Rajagiri%20College%20of%20Engineering%20and%20Management,%20Kakkanad.jpg"/>
          <p:cNvPicPr/>
          <p:nvPr/>
        </p:nvPicPr>
        <p:blipFill>
          <a:blip r:embed="rId8" cstate="print">
            <a:lum bright="-16000" contrast="17000"/>
          </a:blip>
          <a:srcRect/>
          <a:stretch>
            <a:fillRect/>
          </a:stretch>
        </p:blipFill>
        <p:spPr bwMode="auto">
          <a:xfrm>
            <a:off x="1604772" y="4572000"/>
            <a:ext cx="9017508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291860" y="2879583"/>
            <a:ext cx="57759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Activities during locked down 12-03-2020 to 14-04-2020</a:t>
            </a:r>
            <a:endParaRPr lang="en-US" dirty="0"/>
          </a:p>
        </p:txBody>
      </p:sp>
      <p:pic>
        <p:nvPicPr>
          <p:cNvPr id="10" name="Recorded Sound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633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89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Academic activities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Faculty members are offering </a:t>
            </a:r>
            <a:r>
              <a:rPr lang="en-US" dirty="0" smtClean="0"/>
              <a:t>Online </a:t>
            </a:r>
            <a:r>
              <a:rPr lang="en-US" dirty="0" smtClean="0"/>
              <a:t>classes </a:t>
            </a:r>
            <a:r>
              <a:rPr lang="en-US" dirty="0" smtClean="0"/>
              <a:t>as </a:t>
            </a:r>
            <a:r>
              <a:rPr lang="en-US" dirty="0" smtClean="0"/>
              <a:t>per the published timetable</a:t>
            </a:r>
            <a:r>
              <a:rPr lang="en-US" dirty="0" smtClean="0">
                <a:solidFill>
                  <a:schemeClr val="accent2">
                    <a:lumMod val="50000"/>
                  </a:schemeClr>
                </a:solidFill>
              </a:rPr>
              <a:t>(canvas, google meet, zoom)</a:t>
            </a:r>
          </a:p>
          <a:p>
            <a:r>
              <a:rPr lang="en-US" dirty="0" smtClean="0"/>
              <a:t>80 video lectures/</a:t>
            </a:r>
            <a:r>
              <a:rPr lang="en-US" dirty="0" err="1" smtClean="0"/>
              <a:t>ppt+audio</a:t>
            </a:r>
            <a:r>
              <a:rPr lang="en-US" dirty="0" smtClean="0"/>
              <a:t> are prepared and uploaded in the website</a:t>
            </a:r>
          </a:p>
          <a:p>
            <a:r>
              <a:rPr lang="en-US" dirty="0" smtClean="0"/>
              <a:t>All teachers have completed the 5</a:t>
            </a:r>
            <a:r>
              <a:rPr lang="en-US" baseline="30000" dirty="0" smtClean="0"/>
              <a:t>th</a:t>
            </a:r>
            <a:r>
              <a:rPr lang="en-US" dirty="0" smtClean="0"/>
              <a:t> module of their course, and few are </a:t>
            </a:r>
            <a:r>
              <a:rPr lang="en-US" dirty="0" smtClean="0"/>
              <a:t>completed </a:t>
            </a:r>
            <a:r>
              <a:rPr lang="en-US" dirty="0" smtClean="0"/>
              <a:t>the last module: </a:t>
            </a:r>
            <a:r>
              <a:rPr lang="en-US" dirty="0" err="1" smtClean="0"/>
              <a:t>B.Tech</a:t>
            </a:r>
            <a:endParaRPr lang="en-US" dirty="0" smtClean="0"/>
          </a:p>
          <a:p>
            <a:r>
              <a:rPr lang="en-US" dirty="0" smtClean="0"/>
              <a:t>All teachers have given 2</a:t>
            </a:r>
            <a:r>
              <a:rPr lang="en-US" baseline="30000" dirty="0" smtClean="0"/>
              <a:t>nd</a:t>
            </a:r>
            <a:r>
              <a:rPr lang="en-US" dirty="0" smtClean="0"/>
              <a:t>  assignment and many are completed the evaluation also.</a:t>
            </a:r>
          </a:p>
          <a:p>
            <a:r>
              <a:rPr lang="en-US" dirty="0" err="1" smtClean="0"/>
              <a:t>M.Tech</a:t>
            </a:r>
            <a:r>
              <a:rPr lang="en-US" dirty="0" smtClean="0"/>
              <a:t>: </a:t>
            </a:r>
            <a:r>
              <a:rPr lang="en-US" dirty="0" smtClean="0"/>
              <a:t>3 modules are over.</a:t>
            </a:r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512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9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454" y="164403"/>
            <a:ext cx="9866971" cy="493519"/>
          </a:xfrm>
        </p:spPr>
        <p:txBody>
          <a:bodyPr>
            <a:normAutofit fontScale="90000"/>
          </a:bodyPr>
          <a:lstStyle/>
          <a:p>
            <a:r>
              <a:rPr lang="en-US" dirty="0"/>
              <a:t>Academic activities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218" y="966981"/>
            <a:ext cx="11929947" cy="5768356"/>
          </a:xfrm>
        </p:spPr>
        <p:txBody>
          <a:bodyPr/>
          <a:lstStyle/>
          <a:p>
            <a:r>
              <a:rPr lang="en-US" dirty="0" err="1" smtClean="0"/>
              <a:t>M.Tech</a:t>
            </a:r>
            <a:r>
              <a:rPr lang="en-US" dirty="0"/>
              <a:t>:</a:t>
            </a:r>
            <a:r>
              <a:rPr lang="en-US" dirty="0" smtClean="0"/>
              <a:t> </a:t>
            </a:r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series 2 tests pending are conducted</a:t>
            </a:r>
          </a:p>
          <a:p>
            <a:r>
              <a:rPr lang="en-US" dirty="0" err="1" smtClean="0"/>
              <a:t>M.Tech</a:t>
            </a:r>
            <a:r>
              <a:rPr lang="en-US" dirty="0" smtClean="0"/>
              <a:t> teachers are preparing question papers for the university </a:t>
            </a:r>
            <a:r>
              <a:rPr lang="en-US" dirty="0" smtClean="0"/>
              <a:t>examination</a:t>
            </a:r>
          </a:p>
          <a:p>
            <a:r>
              <a:rPr lang="en-US" dirty="0" smtClean="0"/>
              <a:t>5 faculty members registered for giving online lectures through ASAP</a:t>
            </a: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   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Online courses registration</a:t>
            </a:r>
            <a:endParaRPr lang="en-US" dirty="0" smtClean="0">
              <a:solidFill>
                <a:schemeClr val="accent5">
                  <a:lumMod val="75000"/>
                </a:schemeClr>
              </a:solidFill>
            </a:endParaRPr>
          </a:p>
          <a:p>
            <a:r>
              <a:rPr lang="en-US" dirty="0" smtClean="0"/>
              <a:t>Faculty members -51 courses</a:t>
            </a:r>
          </a:p>
          <a:p>
            <a:endParaRPr lang="en-US" dirty="0"/>
          </a:p>
          <a:p>
            <a:r>
              <a:rPr lang="en-US" dirty="0" smtClean="0"/>
              <a:t>Students</a:t>
            </a:r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763305"/>
              </p:ext>
            </p:extLst>
          </p:nvPr>
        </p:nvGraphicFramePr>
        <p:xfrm>
          <a:off x="6746487" y="3350919"/>
          <a:ext cx="2698595" cy="3492755"/>
        </p:xfrm>
        <a:graphic>
          <a:graphicData uri="http://schemas.openxmlformats.org/drawingml/2006/table">
            <a:tbl>
              <a:tblPr/>
              <a:tblGrid>
                <a:gridCol w="1253833"/>
                <a:gridCol w="1444762"/>
              </a:tblGrid>
              <a:tr h="237377"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Muli"/>
                        </a:rPr>
                        <a:t>CLASS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Muli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6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Muli"/>
                        </a:rPr>
                        <a:t>No. of students</a:t>
                      </a:r>
                      <a:endParaRPr lang="en-US" sz="1600" b="0" i="0" u="none" strike="noStrike" dirty="0">
                        <a:solidFill>
                          <a:schemeClr val="tx1"/>
                        </a:solidFill>
                        <a:effectLst/>
                        <a:latin typeface="Muli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29449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Muli"/>
                        </a:rPr>
                        <a:t>S4EC A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E3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Muli"/>
                        </a:rPr>
                        <a:t>39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E3B7"/>
                    </a:solidFill>
                  </a:tcPr>
                </a:tc>
              </a:tr>
              <a:tr h="29449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Muli"/>
                        </a:rPr>
                        <a:t>S4EC B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E3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 baseline="0">
                          <a:solidFill>
                            <a:srgbClr val="000000"/>
                          </a:solidFill>
                          <a:effectLst/>
                          <a:latin typeface="Muli"/>
                        </a:rPr>
                        <a:t>32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E3B7"/>
                    </a:solidFill>
                  </a:tcPr>
                </a:tc>
              </a:tr>
              <a:tr h="29449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Muli"/>
                        </a:rPr>
                        <a:t>S4EC C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E3B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 baseline="0">
                          <a:solidFill>
                            <a:srgbClr val="000000"/>
                          </a:solidFill>
                          <a:effectLst/>
                          <a:latin typeface="Muli"/>
                        </a:rPr>
                        <a:t>35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A6E3B7"/>
                    </a:solidFill>
                  </a:tcPr>
                </a:tc>
              </a:tr>
              <a:tr h="29449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Muli"/>
                        </a:rPr>
                        <a:t>S6EC A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Muli"/>
                        </a:rPr>
                        <a:t>52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C"/>
                    </a:solidFill>
                  </a:tcPr>
                </a:tc>
              </a:tr>
              <a:tr h="29449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Muli"/>
                        </a:rPr>
                        <a:t>S6EC B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Muli"/>
                        </a:rPr>
                        <a:t>44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C"/>
                    </a:solidFill>
                  </a:tcPr>
                </a:tc>
              </a:tr>
              <a:tr h="29449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 baseline="0">
                          <a:solidFill>
                            <a:srgbClr val="000000"/>
                          </a:solidFill>
                          <a:effectLst/>
                          <a:latin typeface="Muli"/>
                        </a:rPr>
                        <a:t>S6EC C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Muli"/>
                        </a:rPr>
                        <a:t>45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E1CC"/>
                    </a:solidFill>
                  </a:tcPr>
                </a:tc>
              </a:tr>
              <a:tr h="29449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 baseline="0">
                          <a:solidFill>
                            <a:srgbClr val="000000"/>
                          </a:solidFill>
                          <a:effectLst/>
                          <a:latin typeface="Muli"/>
                        </a:rPr>
                        <a:t>S8EC A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Muli"/>
                        </a:rPr>
                        <a:t>10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9449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 baseline="0">
                          <a:solidFill>
                            <a:srgbClr val="000000"/>
                          </a:solidFill>
                          <a:effectLst/>
                          <a:latin typeface="Muli"/>
                        </a:rPr>
                        <a:t>S8EC B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Muli"/>
                        </a:rPr>
                        <a:t>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9449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 baseline="0">
                          <a:solidFill>
                            <a:srgbClr val="000000"/>
                          </a:solidFill>
                          <a:effectLst/>
                          <a:latin typeface="Muli"/>
                        </a:rPr>
                        <a:t>S8EC C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Muli"/>
                        </a:rPr>
                        <a:t>15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9D9D9"/>
                    </a:solidFill>
                  </a:tcPr>
                </a:tc>
              </a:tr>
              <a:tr h="29449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Muli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Muli"/>
                        </a:rPr>
                        <a:t> 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94490"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 baseline="0" dirty="0" err="1">
                          <a:solidFill>
                            <a:srgbClr val="000000"/>
                          </a:solidFill>
                          <a:effectLst/>
                          <a:latin typeface="Muli"/>
                        </a:rPr>
                        <a:t>M.Tech</a:t>
                      </a:r>
                      <a:endParaRPr lang="en-US" sz="1800" b="0" i="0" u="none" strike="noStrike" baseline="0" dirty="0">
                        <a:solidFill>
                          <a:srgbClr val="000000"/>
                        </a:solidFill>
                        <a:effectLst/>
                        <a:latin typeface="Muli"/>
                      </a:endParaRP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8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Muli"/>
                        </a:rPr>
                        <a:t>29</a:t>
                      </a:r>
                    </a:p>
                  </a:txBody>
                  <a:tcPr marL="9525" marR="9525" marT="9525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pic>
        <p:nvPicPr>
          <p:cNvPr id="5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095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8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212658" cy="765710"/>
          </a:xfrm>
        </p:spPr>
        <p:txBody>
          <a:bodyPr/>
          <a:lstStyle/>
          <a:p>
            <a:r>
              <a:rPr lang="en-US" dirty="0" smtClean="0"/>
              <a:t>Co-curricular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256913"/>
            <a:ext cx="10515600" cy="4351338"/>
          </a:xfrm>
        </p:spPr>
        <p:txBody>
          <a:bodyPr/>
          <a:lstStyle/>
          <a:p>
            <a:r>
              <a:rPr lang="en-US" dirty="0" smtClean="0"/>
              <a:t>Online programs –</a:t>
            </a:r>
            <a:r>
              <a:rPr lang="en-US" dirty="0" err="1" smtClean="0"/>
              <a:t>electronauts</a:t>
            </a:r>
            <a:r>
              <a:rPr lang="en-US" dirty="0" smtClean="0"/>
              <a:t>-Ms. </a:t>
            </a:r>
            <a:r>
              <a:rPr lang="en-US" dirty="0" err="1" smtClean="0"/>
              <a:t>Shyama</a:t>
            </a:r>
            <a:r>
              <a:rPr lang="en-US" dirty="0" smtClean="0"/>
              <a:t> Sreekumar</a:t>
            </a:r>
          </a:p>
          <a:p>
            <a:r>
              <a:rPr lang="en-US" dirty="0" smtClean="0"/>
              <a:t>2 online quizzes</a:t>
            </a:r>
          </a:p>
          <a:p>
            <a:r>
              <a:rPr lang="en-US" dirty="0" smtClean="0"/>
              <a:t>One online puzzle </a:t>
            </a:r>
          </a:p>
          <a:p>
            <a:r>
              <a:rPr lang="en-US" dirty="0" smtClean="0"/>
              <a:t>Planning to conduct few more online design contests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1124153" y="4158734"/>
            <a:ext cx="4611134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Automated </a:t>
            </a:r>
            <a:r>
              <a:rPr lang="en-US" sz="2000" dirty="0" err="1"/>
              <a:t>Robo</a:t>
            </a:r>
            <a:r>
              <a:rPr lang="en-US" sz="2000" dirty="0"/>
              <a:t> Soap/Sanitizer </a:t>
            </a:r>
            <a:r>
              <a:rPr lang="en-US" sz="2000" dirty="0" smtClean="0"/>
              <a:t>Dispenser</a:t>
            </a:r>
          </a:p>
          <a:p>
            <a:r>
              <a:rPr lang="en-US" sz="2000" dirty="0" smtClean="0"/>
              <a:t>By </a:t>
            </a:r>
          </a:p>
          <a:p>
            <a:r>
              <a:rPr lang="en-US" sz="2000" dirty="0" err="1" smtClean="0"/>
              <a:t>Jerin</a:t>
            </a:r>
            <a:r>
              <a:rPr lang="en-US" sz="2000" dirty="0" smtClean="0"/>
              <a:t> Peter II semester</a:t>
            </a:r>
          </a:p>
          <a:p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6077" y="3704156"/>
            <a:ext cx="2564781" cy="2924937"/>
          </a:xfrm>
          <a:prstGeom prst="rect">
            <a:avLst/>
          </a:prstGeom>
        </p:spPr>
      </p:pic>
      <p:pic>
        <p:nvPicPr>
          <p:cNvPr id="6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145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7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papers communicated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1149361" cy="4731292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7030A0"/>
                </a:solidFill>
              </a:rPr>
              <a:t>Dr. Simi </a:t>
            </a:r>
            <a:r>
              <a:rPr lang="en-US" sz="2000" dirty="0" err="1">
                <a:solidFill>
                  <a:srgbClr val="7030A0"/>
                </a:solidFill>
              </a:rPr>
              <a:t>Zerine</a:t>
            </a:r>
            <a:r>
              <a:rPr lang="en-US" sz="2000" dirty="0">
                <a:solidFill>
                  <a:srgbClr val="7030A0"/>
                </a:solidFill>
              </a:rPr>
              <a:t> </a:t>
            </a:r>
            <a:r>
              <a:rPr lang="en-US" sz="2000" dirty="0" err="1" smtClean="0">
                <a:solidFill>
                  <a:srgbClr val="7030A0"/>
                </a:solidFill>
              </a:rPr>
              <a:t>Sleeba</a:t>
            </a:r>
            <a:endParaRPr lang="en-US" sz="2000" dirty="0" smtClean="0">
              <a:solidFill>
                <a:srgbClr val="7030A0"/>
              </a:solidFill>
            </a:endParaRPr>
          </a:p>
          <a:p>
            <a:r>
              <a:rPr lang="en-US" sz="2000" dirty="0" smtClean="0"/>
              <a:t>Title: “Traffic </a:t>
            </a:r>
            <a:r>
              <a:rPr lang="en-US" sz="2000" dirty="0"/>
              <a:t>aware routing in 3D </a:t>
            </a:r>
            <a:r>
              <a:rPr lang="en-US" sz="2000" dirty="0" err="1"/>
              <a:t>NoC</a:t>
            </a:r>
            <a:r>
              <a:rPr lang="en-US" sz="2000" dirty="0"/>
              <a:t> using interleaved asymmetric edge routers</a:t>
            </a:r>
          </a:p>
          <a:p>
            <a:r>
              <a:rPr lang="en-US" sz="2000" dirty="0" smtClean="0"/>
              <a:t>Journal </a:t>
            </a:r>
            <a:r>
              <a:rPr lang="en-US" sz="2000" dirty="0"/>
              <a:t>: Nano Communication Networks Journal, Elsevier </a:t>
            </a:r>
            <a:r>
              <a:rPr lang="en-US" sz="2000" dirty="0" smtClean="0"/>
              <a:t>Publishers</a:t>
            </a:r>
          </a:p>
          <a:p>
            <a:r>
              <a:rPr lang="en-US" sz="2000" dirty="0" smtClean="0">
                <a:solidFill>
                  <a:srgbClr val="7030A0"/>
                </a:solidFill>
              </a:rPr>
              <a:t>Dr. </a:t>
            </a:r>
            <a:r>
              <a:rPr lang="en-US" sz="2000" dirty="0" err="1" smtClean="0">
                <a:solidFill>
                  <a:srgbClr val="7030A0"/>
                </a:solidFill>
              </a:rPr>
              <a:t>Jayanthi</a:t>
            </a:r>
            <a:r>
              <a:rPr lang="en-US" sz="2000" dirty="0" smtClean="0">
                <a:solidFill>
                  <a:srgbClr val="7030A0"/>
                </a:solidFill>
              </a:rPr>
              <a:t> V.S</a:t>
            </a:r>
            <a:endParaRPr lang="en-US" sz="2000" dirty="0">
              <a:solidFill>
                <a:srgbClr val="7030A0"/>
              </a:solidFill>
            </a:endParaRPr>
          </a:p>
          <a:p>
            <a:r>
              <a:rPr lang="en-US" sz="2000" dirty="0"/>
              <a:t>Book chapter </a:t>
            </a:r>
            <a:r>
              <a:rPr lang="en-US" sz="2000" dirty="0" smtClean="0"/>
              <a:t>on</a:t>
            </a:r>
          </a:p>
          <a:p>
            <a:pPr marL="0" indent="0">
              <a:buNone/>
            </a:pPr>
            <a:r>
              <a:rPr lang="en-US" sz="2000" dirty="0" smtClean="0"/>
              <a:t>1. </a:t>
            </a:r>
            <a:r>
              <a:rPr lang="en-US" sz="2000" dirty="0"/>
              <a:t>“Convolutional Neural Network for Biomedical Applications” in the Book</a:t>
            </a:r>
          </a:p>
          <a:p>
            <a:pPr marL="0" indent="0">
              <a:buNone/>
            </a:pPr>
            <a:r>
              <a:rPr lang="en-US" sz="2000" dirty="0"/>
              <a:t> </a:t>
            </a:r>
            <a:r>
              <a:rPr lang="en-US" sz="2000" dirty="0" smtClean="0"/>
              <a:t>    Titled </a:t>
            </a:r>
            <a:r>
              <a:rPr lang="en-US" sz="2000" dirty="0"/>
              <a:t>“Computational Intelligence and Its Applications in Healthcare</a:t>
            </a:r>
            <a:r>
              <a:rPr lang="en-US" sz="2000" dirty="0" smtClean="0"/>
              <a:t>”, ISBN</a:t>
            </a:r>
            <a:r>
              <a:rPr lang="en-US" sz="2000" dirty="0"/>
              <a:t>: 9780128206041, Elsevier</a:t>
            </a:r>
          </a:p>
          <a:p>
            <a:pPr marL="0" indent="0">
              <a:buNone/>
            </a:pPr>
            <a:r>
              <a:rPr lang="en-US" sz="2000" dirty="0"/>
              <a:t>2. Book chapter on “Alzheimer's Disease Classification Using Deep Learning” in the Book Titled</a:t>
            </a:r>
          </a:p>
          <a:p>
            <a:pPr marL="0" indent="0">
              <a:buNone/>
            </a:pPr>
            <a:r>
              <a:rPr lang="en-US" sz="2000" dirty="0" smtClean="0"/>
              <a:t>   “</a:t>
            </a:r>
            <a:r>
              <a:rPr lang="en-US" sz="2000" dirty="0"/>
              <a:t>Computational Intelligence and Its Applications in Healthcare”, ISBN: 9780128206041</a:t>
            </a:r>
            <a:r>
              <a:rPr lang="en-US" sz="2000" dirty="0" smtClean="0"/>
              <a:t>, Elsevier</a:t>
            </a:r>
            <a:endParaRPr lang="en-US" sz="2000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83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0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7030A0"/>
                </a:solidFill>
              </a:rPr>
              <a:t>proposals</a:t>
            </a:r>
            <a:endParaRPr lang="en-US" dirty="0">
              <a:solidFill>
                <a:srgbClr val="7030A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Proposal has been sent for AICTE (ATAL) FDP on VLSI , by Dr. </a:t>
            </a:r>
            <a:r>
              <a:rPr lang="en-US" dirty="0" err="1" smtClean="0"/>
              <a:t>Jobin</a:t>
            </a:r>
            <a:r>
              <a:rPr lang="en-US" dirty="0" smtClean="0"/>
              <a:t>, Kiran and </a:t>
            </a:r>
            <a:r>
              <a:rPr lang="en-US" dirty="0" err="1" smtClean="0"/>
              <a:t>Anoop</a:t>
            </a:r>
            <a:r>
              <a:rPr lang="en-US" dirty="0" smtClean="0"/>
              <a:t> Thomas</a:t>
            </a:r>
          </a:p>
          <a:p>
            <a:r>
              <a:rPr lang="en-US" dirty="0" smtClean="0"/>
              <a:t>Preparing proposal for DST(SUPRA) by </a:t>
            </a:r>
            <a:r>
              <a:rPr lang="en-US" dirty="0"/>
              <a:t>Dr. </a:t>
            </a:r>
            <a:r>
              <a:rPr lang="en-US" dirty="0" err="1"/>
              <a:t>Jobin</a:t>
            </a:r>
            <a:r>
              <a:rPr lang="en-US" dirty="0" smtClean="0"/>
              <a:t>, </a:t>
            </a:r>
            <a:r>
              <a:rPr lang="en-US" dirty="0" err="1" smtClean="0"/>
              <a:t>Anoop</a:t>
            </a:r>
            <a:r>
              <a:rPr lang="en-US" dirty="0" smtClean="0"/>
              <a:t> Thomas</a:t>
            </a:r>
          </a:p>
          <a:p>
            <a:r>
              <a:rPr lang="en-US" dirty="0"/>
              <a:t>Proposal has been sent for AICTE (ATAL) </a:t>
            </a:r>
            <a:r>
              <a:rPr lang="en-US" dirty="0" smtClean="0"/>
              <a:t>FDP by Dr. </a:t>
            </a:r>
            <a:r>
              <a:rPr lang="en-US" dirty="0" err="1" smtClean="0"/>
              <a:t>Jayanthi</a:t>
            </a:r>
            <a:r>
              <a:rPr lang="en-US" dirty="0" smtClean="0"/>
              <a:t> V.S</a:t>
            </a:r>
          </a:p>
          <a:p>
            <a:r>
              <a:rPr lang="en-US" dirty="0" smtClean="0"/>
              <a:t>Preparing research papers for couple of conferences</a:t>
            </a:r>
          </a:p>
          <a:p>
            <a:endParaRPr lang="en-US" dirty="0"/>
          </a:p>
        </p:txBody>
      </p:sp>
      <p:pic>
        <p:nvPicPr>
          <p:cNvPr id="4" name="Recorded S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467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1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4327665" y="2967335"/>
            <a:ext cx="353667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 smtClean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THANK YOU</a:t>
            </a:r>
            <a:endParaRPr lang="en-US" sz="5400" b="0" cap="none" spc="0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130614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496</TotalTime>
  <Words>358</Words>
  <Application>Microsoft Office PowerPoint</Application>
  <PresentationFormat>Widescreen</PresentationFormat>
  <Paragraphs>70</Paragraphs>
  <Slides>7</Slides>
  <Notes>1</Notes>
  <HiddenSlides>0</HiddenSlides>
  <MMClips>6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Calibri</vt:lpstr>
      <vt:lpstr>Calibri Light</vt:lpstr>
      <vt:lpstr>Garamond</vt:lpstr>
      <vt:lpstr>Muli</vt:lpstr>
      <vt:lpstr>Office Theme</vt:lpstr>
      <vt:lpstr>Bitmap Image</vt:lpstr>
      <vt:lpstr>PowerPoint Presentation</vt:lpstr>
      <vt:lpstr>Academic activities</vt:lpstr>
      <vt:lpstr>Academic activities</vt:lpstr>
      <vt:lpstr>Co-curricular </vt:lpstr>
      <vt:lpstr>Research papers communicated</vt:lpstr>
      <vt:lpstr>proposals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Department of Electronics and Communications Engineering</dc:title>
  <dc:creator>jobinka</dc:creator>
  <cp:lastModifiedBy>jobinka</cp:lastModifiedBy>
  <cp:revision>16</cp:revision>
  <dcterms:created xsi:type="dcterms:W3CDTF">2020-04-20T18:01:27Z</dcterms:created>
  <dcterms:modified xsi:type="dcterms:W3CDTF">2020-04-22T07:50:19Z</dcterms:modified>
</cp:coreProperties>
</file>